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2"/>
  </p:notesMasterIdLst>
  <p:sldIdLst>
    <p:sldId id="256" r:id="rId2"/>
    <p:sldId id="300" r:id="rId3"/>
    <p:sldId id="316" r:id="rId4"/>
    <p:sldId id="328" r:id="rId5"/>
    <p:sldId id="329" r:id="rId6"/>
    <p:sldId id="334" r:id="rId7"/>
    <p:sldId id="330" r:id="rId8"/>
    <p:sldId id="333" r:id="rId9"/>
    <p:sldId id="338" r:id="rId10"/>
    <p:sldId id="340" r:id="rId11"/>
    <p:sldId id="345" r:id="rId12"/>
    <p:sldId id="346" r:id="rId13"/>
    <p:sldId id="342" r:id="rId14"/>
    <p:sldId id="344" r:id="rId15"/>
    <p:sldId id="347" r:id="rId16"/>
    <p:sldId id="343" r:id="rId17"/>
    <p:sldId id="348" r:id="rId18"/>
    <p:sldId id="349" r:id="rId19"/>
    <p:sldId id="354" r:id="rId20"/>
    <p:sldId id="355" r:id="rId21"/>
    <p:sldId id="356" r:id="rId22"/>
    <p:sldId id="350" r:id="rId23"/>
    <p:sldId id="357" r:id="rId24"/>
    <p:sldId id="352" r:id="rId25"/>
    <p:sldId id="353" r:id="rId26"/>
    <p:sldId id="309" r:id="rId27"/>
    <p:sldId id="310" r:id="rId28"/>
    <p:sldId id="311" r:id="rId29"/>
    <p:sldId id="317" r:id="rId30"/>
    <p:sldId id="318" r:id="rId31"/>
    <p:sldId id="319" r:id="rId32"/>
    <p:sldId id="320" r:id="rId33"/>
    <p:sldId id="321" r:id="rId34"/>
    <p:sldId id="314" r:id="rId35"/>
    <p:sldId id="322" r:id="rId36"/>
    <p:sldId id="325" r:id="rId37"/>
    <p:sldId id="324" r:id="rId38"/>
    <p:sldId id="326" r:id="rId39"/>
    <p:sldId id="327" r:id="rId40"/>
    <p:sldId id="351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AB1CE-E5BF-1647-9041-9C1EF2B42E01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0B879-91CC-2D4E-BAED-8C468D925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37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A4E2D0B-04FE-4560-9580-EA5BBCA3CC78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C6DC10-E46E-4985-A0BB-A199F2C3062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74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53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32.png"/><Relationship Id="rId5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Final Project - Awesome Deep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 smtClean="0"/>
              <a:t>Meng Zhixiang</a:t>
            </a:r>
          </a:p>
          <a:p>
            <a:r>
              <a:rPr lang="en-US" altLang="zh-CN" cap="none" dirty="0" smtClean="0"/>
              <a:t>CSCI 3290 Computational Photography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32423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0166" y="301407"/>
            <a:ext cx="8693834" cy="72553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Results: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Different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Filter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Setting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#1</a:t>
            </a:r>
            <a:endParaRPr lang="en-US" sz="400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0166" y="1597586"/>
            <a:ext cx="7543801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filters:</a:t>
            </a:r>
            <a:r>
              <a:rPr lang="zh-CN" altLang="en-US" dirty="0"/>
              <a:t> </a:t>
            </a:r>
            <a:endParaRPr lang="en-US" altLang="zh-CN" dirty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zh-CN" altLang="en-US" dirty="0" smtClean="0"/>
              <a:t>  </a:t>
            </a:r>
            <a:r>
              <a:rPr lang="en-US" altLang="zh-CN" dirty="0" smtClean="0"/>
              <a:t>CNN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64</a:t>
            </a:r>
            <a:r>
              <a:rPr lang="zh-CN" altLang="en-US" dirty="0" smtClean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 * </a:t>
            </a:r>
            <a:r>
              <a:rPr lang="en-US" altLang="zh-CN" dirty="0" smtClean="0"/>
              <a:t>9x9</a:t>
            </a:r>
            <a:endParaRPr lang="en-US" dirty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2</a:t>
            </a:r>
            <a:r>
              <a:rPr lang="en-US" altLang="zh-CN" baseline="30000" dirty="0" smtClean="0"/>
              <a:t>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CNN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32</a:t>
            </a:r>
            <a:r>
              <a:rPr lang="zh-CN" altLang="en-US" dirty="0" smtClean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 * </a:t>
            </a:r>
            <a:r>
              <a:rPr lang="en-US" altLang="zh-CN" dirty="0" smtClean="0"/>
              <a:t>1x1</a:t>
            </a:r>
          </a:p>
          <a:p>
            <a:pPr marL="578358" lvl="1" indent="-285750">
              <a:buFont typeface="Courier New" charset="0"/>
              <a:buChar char="o"/>
            </a:pPr>
            <a:endParaRPr lang="en-US" dirty="0"/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/>
              <a:t>q</a:t>
            </a:r>
            <a:r>
              <a:rPr lang="en-US" altLang="zh-CN" dirty="0" smtClean="0"/>
              <a:t>uite</a:t>
            </a:r>
            <a:r>
              <a:rPr lang="zh-CN" altLang="en-US" dirty="0" smtClean="0"/>
              <a:t> </a:t>
            </a: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0.01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0.03</a:t>
            </a:r>
            <a:r>
              <a:rPr lang="zh-CN" altLang="en-US" dirty="0" smtClean="0"/>
              <a:t> </a:t>
            </a:r>
            <a:r>
              <a:rPr lang="en-US" altLang="zh-CN" dirty="0" smtClean="0"/>
              <a:t>dB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Default: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2.0h</a:t>
            </a:r>
            <a:endParaRPr lang="is-IS" altLang="zh-CN" dirty="0" smtClean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New: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1.4h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/>
              <a:t>(</a:t>
            </a:r>
            <a:r>
              <a:rPr lang="en-US" altLang="zh-CN" dirty="0" smtClean="0"/>
              <a:t>30,000</a:t>
            </a:r>
            <a:r>
              <a:rPr lang="zh-CN" altLang="en-US" dirty="0" smtClean="0"/>
              <a:t> </a:t>
            </a:r>
            <a:r>
              <a:rPr lang="en-US" altLang="zh-CN" dirty="0"/>
              <a:t>iterations)</a:t>
            </a:r>
            <a:endParaRPr lang="en-US" dirty="0"/>
          </a:p>
          <a:p>
            <a:r>
              <a:rPr lang="zh-CN" alt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69" y="1190164"/>
            <a:ext cx="3600000" cy="2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69" y="3753385"/>
            <a:ext cx="3600000" cy="240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2" y="722279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41" y="722279"/>
            <a:ext cx="252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41" y="3602284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2" y="3602284"/>
            <a:ext cx="252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75" y="1341226"/>
            <a:ext cx="2520000" cy="38021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2" y="722278"/>
            <a:ext cx="2520000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41" y="722278"/>
            <a:ext cx="252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41" y="3602283"/>
            <a:ext cx="252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2" y="3602284"/>
            <a:ext cx="252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75" y="1341226"/>
            <a:ext cx="2520000" cy="38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9" y="0"/>
            <a:ext cx="3900000" cy="374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9" y="0"/>
            <a:ext cx="3900000" cy="374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54" y="0"/>
            <a:ext cx="4680000" cy="374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54" y="0"/>
            <a:ext cx="4680000" cy="374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3834000"/>
            <a:ext cx="3695999" cy="3024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3834000"/>
            <a:ext cx="3695999" cy="302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54" y="3834000"/>
            <a:ext cx="4176796" cy="302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54" y="3834000"/>
            <a:ext cx="417679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0166" y="301407"/>
            <a:ext cx="8693834" cy="72553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Results: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Different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Filter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Setting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#2</a:t>
            </a:r>
            <a:endParaRPr lang="en-US" sz="400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0166" y="1357143"/>
            <a:ext cx="7543801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/>
              <a:t>filters:</a:t>
            </a:r>
            <a:r>
              <a:rPr lang="zh-CN" altLang="en-US" dirty="0"/>
              <a:t> </a:t>
            </a:r>
            <a:endParaRPr lang="en-US" altLang="zh-CN" dirty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zh-CN" altLang="en-US" dirty="0" smtClean="0"/>
              <a:t>  </a:t>
            </a:r>
            <a:r>
              <a:rPr lang="en-US" altLang="zh-CN" dirty="0" smtClean="0"/>
              <a:t>CNN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64</a:t>
            </a:r>
            <a:r>
              <a:rPr lang="zh-CN" altLang="en-US" dirty="0" smtClean="0"/>
              <a:t> * </a:t>
            </a:r>
            <a:r>
              <a:rPr lang="en-US" altLang="zh-CN" dirty="0" smtClean="0"/>
              <a:t>9x9</a:t>
            </a:r>
            <a:r>
              <a:rPr lang="zh-CN" altLang="en-US" dirty="0" smtClean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 * </a:t>
            </a:r>
            <a:r>
              <a:rPr lang="en-US" altLang="zh-CN" dirty="0" smtClean="0"/>
              <a:t>11x11</a:t>
            </a:r>
            <a:endParaRPr lang="en-US" dirty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2</a:t>
            </a:r>
            <a:r>
              <a:rPr lang="en-US" altLang="zh-CN" baseline="30000" dirty="0" smtClean="0"/>
              <a:t>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CNN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32</a:t>
            </a:r>
            <a:r>
              <a:rPr lang="zh-CN" altLang="en-US" dirty="0" smtClean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 * </a:t>
            </a:r>
            <a:r>
              <a:rPr lang="en-US" altLang="zh-CN" dirty="0" smtClean="0"/>
              <a:t>1x1</a:t>
            </a:r>
          </a:p>
          <a:p>
            <a:pPr marL="578358" lvl="1" indent="-285750">
              <a:buFont typeface="Courier New" charset="0"/>
              <a:buChar char="o"/>
            </a:pPr>
            <a:endParaRPr lang="en-US" dirty="0"/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slightly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0.03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0.08</a:t>
            </a:r>
            <a:r>
              <a:rPr lang="zh-CN" altLang="en-US" dirty="0" smtClean="0"/>
              <a:t> </a:t>
            </a:r>
            <a:r>
              <a:rPr lang="en-US" altLang="zh-CN" dirty="0" smtClean="0"/>
              <a:t>dB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Default: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2.0h</a:t>
            </a:r>
            <a:endParaRPr lang="is-IS" altLang="zh-CN" dirty="0" smtClean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New: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1.0h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/>
              <a:t>(</a:t>
            </a:r>
            <a:r>
              <a:rPr lang="en-US" altLang="zh-CN" dirty="0" smtClean="0"/>
              <a:t>30,000</a:t>
            </a:r>
            <a:r>
              <a:rPr lang="zh-CN" altLang="en-US" dirty="0" smtClean="0"/>
              <a:t> </a:t>
            </a:r>
            <a:r>
              <a:rPr lang="en-US" altLang="zh-CN" dirty="0"/>
              <a:t>iterations)</a:t>
            </a:r>
            <a:endParaRPr lang="en-US" dirty="0"/>
          </a:p>
          <a:p>
            <a:r>
              <a:rPr lang="zh-CN" altLang="en-US" dirty="0" smtClean="0"/>
              <a:t>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34" y="3762206"/>
            <a:ext cx="3600000" cy="24050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34" y="1192043"/>
            <a:ext cx="3600000" cy="24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" y="104508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" y="2355672"/>
            <a:ext cx="216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49" y="813357"/>
            <a:ext cx="2160000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" y="4606836"/>
            <a:ext cx="2160000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49" y="3078961"/>
            <a:ext cx="2160000" cy="3258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00" y="104508"/>
            <a:ext cx="2160000" cy="21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00" y="2355672"/>
            <a:ext cx="2160000" cy="21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80" y="813357"/>
            <a:ext cx="2160000" cy="21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00" y="4606835"/>
            <a:ext cx="2160000" cy="21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80" y="3078962"/>
            <a:ext cx="2160000" cy="32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43" y="116886"/>
            <a:ext cx="324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00" y="116886"/>
            <a:ext cx="324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43" y="3477691"/>
            <a:ext cx="324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00" y="3477691"/>
            <a:ext cx="324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3" y="116886"/>
            <a:ext cx="486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0" y="116886"/>
            <a:ext cx="486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3" y="3477691"/>
            <a:ext cx="4855854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0" y="3477600"/>
            <a:ext cx="48558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0166" y="301407"/>
            <a:ext cx="8693834" cy="72553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Results: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Different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Filter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Setting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#3</a:t>
            </a:r>
            <a:endParaRPr lang="en-US" sz="400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0166" y="1357143"/>
            <a:ext cx="7543801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/>
              <a:t>filters:</a:t>
            </a:r>
            <a:r>
              <a:rPr lang="zh-CN" altLang="en-US" dirty="0"/>
              <a:t> </a:t>
            </a:r>
            <a:endParaRPr lang="en-US" altLang="zh-CN" dirty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zh-CN" altLang="en-US" dirty="0" smtClean="0"/>
              <a:t>  </a:t>
            </a:r>
            <a:r>
              <a:rPr lang="en-US" altLang="zh-CN" dirty="0" smtClean="0"/>
              <a:t>CNN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64</a:t>
            </a:r>
            <a:r>
              <a:rPr lang="zh-CN" altLang="en-US" dirty="0" smtClean="0"/>
              <a:t> * </a:t>
            </a:r>
            <a:r>
              <a:rPr lang="en-US" altLang="zh-CN" dirty="0"/>
              <a:t>9</a:t>
            </a:r>
            <a:r>
              <a:rPr lang="en-US" altLang="zh-CN" dirty="0" smtClean="0"/>
              <a:t>x9</a:t>
            </a:r>
            <a:r>
              <a:rPr lang="zh-CN" altLang="en-US" dirty="0" smtClean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 smtClean="0"/>
              <a:t>11x11</a:t>
            </a:r>
            <a:endParaRPr lang="en-US" dirty="0"/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slightly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0.03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0.08</a:t>
            </a:r>
            <a:r>
              <a:rPr lang="zh-CN" altLang="en-US" dirty="0" smtClean="0"/>
              <a:t> </a:t>
            </a:r>
            <a:r>
              <a:rPr lang="en-US" altLang="zh-CN" dirty="0" smtClean="0"/>
              <a:t>dB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Default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2.0h</a:t>
            </a:r>
            <a:endParaRPr lang="is-IS" altLang="zh-CN" dirty="0" smtClean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New: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2.1h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/>
              <a:t>(</a:t>
            </a:r>
            <a:r>
              <a:rPr lang="en-US" altLang="zh-CN" dirty="0" smtClean="0"/>
              <a:t>30,000</a:t>
            </a:r>
            <a:r>
              <a:rPr lang="zh-CN" altLang="en-US" dirty="0" smtClean="0"/>
              <a:t> </a:t>
            </a:r>
            <a:r>
              <a:rPr lang="en-US" altLang="zh-CN" dirty="0"/>
              <a:t>iterations</a:t>
            </a:r>
            <a:r>
              <a:rPr lang="en-US" altLang="zh-CN" dirty="0" smtClean="0"/>
              <a:t>)</a:t>
            </a:r>
          </a:p>
          <a:p>
            <a:pPr marL="578358" lvl="1" indent="-285750">
              <a:buFont typeface="Courier New" charset="0"/>
              <a:buChar char="o"/>
            </a:pPr>
            <a:endParaRPr lang="en-US" dirty="0" smtClean="0"/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#2</a:t>
            </a:r>
            <a:endParaRPr lang="en-US" altLang="zh-CN" dirty="0"/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endParaRPr lang="en-US" dirty="0"/>
          </a:p>
          <a:p>
            <a:r>
              <a:rPr lang="zh-CN" alt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34" y="1192043"/>
            <a:ext cx="3600000" cy="2403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34" y="3760523"/>
            <a:ext cx="3600000" cy="240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8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" y="104508"/>
            <a:ext cx="2160000" cy="21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" y="2355672"/>
            <a:ext cx="2160000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49" y="813357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" y="4606836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49" y="3078961"/>
            <a:ext cx="2160000" cy="3258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9" y="104508"/>
            <a:ext cx="2160000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9" y="2355672"/>
            <a:ext cx="2160000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49" y="813357"/>
            <a:ext cx="2160000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9" y="4606836"/>
            <a:ext cx="2160000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49" y="3078961"/>
            <a:ext cx="2160000" cy="32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15" y="86669"/>
            <a:ext cx="3375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15" y="86400"/>
            <a:ext cx="3375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11" y="59533"/>
            <a:ext cx="324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61200"/>
            <a:ext cx="324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5" y="3508493"/>
            <a:ext cx="324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00" y="3508493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11" y="3508493"/>
            <a:ext cx="3240000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510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0166" y="301407"/>
            <a:ext cx="8693834" cy="725536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Results: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Different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Filter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Setting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#4</a:t>
            </a:r>
            <a:endParaRPr lang="en-US" sz="400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0166" y="1357143"/>
            <a:ext cx="7543801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/>
              <a:t>filters:</a:t>
            </a:r>
            <a:r>
              <a:rPr lang="zh-CN" altLang="en-US" dirty="0"/>
              <a:t> </a:t>
            </a:r>
            <a:endParaRPr lang="en-US" altLang="zh-CN" dirty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zh-CN" altLang="en-US" dirty="0" smtClean="0"/>
              <a:t>  </a:t>
            </a:r>
            <a:r>
              <a:rPr lang="en-US" altLang="zh-CN" dirty="0" smtClean="0"/>
              <a:t>CNN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64</a:t>
            </a:r>
            <a:r>
              <a:rPr lang="zh-CN" altLang="en-US" dirty="0" smtClean="0"/>
              <a:t> * </a:t>
            </a:r>
            <a:r>
              <a:rPr lang="en-US" altLang="zh-CN" dirty="0"/>
              <a:t>9</a:t>
            </a:r>
            <a:r>
              <a:rPr lang="en-US" altLang="zh-CN" dirty="0" smtClean="0"/>
              <a:t>x9</a:t>
            </a:r>
            <a:r>
              <a:rPr lang="zh-CN" altLang="en-US" dirty="0" smtClean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 smtClean="0"/>
              <a:t>32</a:t>
            </a:r>
            <a:r>
              <a:rPr lang="zh-CN" altLang="en-US" dirty="0" smtClean="0"/>
              <a:t> * </a:t>
            </a:r>
            <a:r>
              <a:rPr lang="en-US" altLang="zh-CN" dirty="0" smtClean="0"/>
              <a:t>13x13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2</a:t>
            </a:r>
            <a:r>
              <a:rPr lang="en-US" altLang="zh-CN" baseline="30000" dirty="0" smtClean="0"/>
              <a:t>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CNN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32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16</a:t>
            </a:r>
            <a:r>
              <a:rPr lang="zh-CN" altLang="en-US" dirty="0"/>
              <a:t>* </a:t>
            </a:r>
            <a:r>
              <a:rPr lang="en-US" altLang="zh-CN" dirty="0" smtClean="0"/>
              <a:t>1x1</a:t>
            </a:r>
          </a:p>
          <a:p>
            <a:pPr marL="578358" lvl="1" indent="-285750">
              <a:buFont typeface="Courier New" charset="0"/>
              <a:buChar char="o"/>
            </a:pPr>
            <a:endParaRPr lang="en-US" dirty="0"/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settings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0.1</a:t>
            </a:r>
            <a:r>
              <a:rPr lang="zh-CN" altLang="en-US" dirty="0" smtClean="0"/>
              <a:t> </a:t>
            </a:r>
            <a:r>
              <a:rPr lang="en-US" altLang="zh-CN" dirty="0" smtClean="0"/>
              <a:t>dB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</a:p>
          <a:p>
            <a:pPr marL="578358" lvl="1" indent="-285750">
              <a:buFont typeface="Courier New" charset="0"/>
              <a:buChar char="o"/>
            </a:pPr>
            <a:endParaRPr lang="en-US" altLang="zh-CN" dirty="0" smtClean="0"/>
          </a:p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Default: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2.0h</a:t>
            </a:r>
            <a:endParaRPr lang="is-IS" altLang="zh-CN" dirty="0" smtClean="0"/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 smtClean="0"/>
              <a:t>New: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1.0h</a:t>
            </a:r>
          </a:p>
          <a:p>
            <a:pPr marL="578358" lvl="1" indent="-285750">
              <a:buFont typeface="Courier New" charset="0"/>
              <a:buChar char="o"/>
            </a:pPr>
            <a:r>
              <a:rPr lang="en-US" altLang="zh-CN" dirty="0"/>
              <a:t>(</a:t>
            </a:r>
            <a:r>
              <a:rPr lang="en-US" altLang="zh-CN" dirty="0" smtClean="0"/>
              <a:t>30,000</a:t>
            </a:r>
            <a:r>
              <a:rPr lang="zh-CN" altLang="en-US" dirty="0" smtClean="0"/>
              <a:t> </a:t>
            </a:r>
            <a:r>
              <a:rPr lang="en-US" altLang="zh-CN" dirty="0"/>
              <a:t>iterations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34" y="1169023"/>
            <a:ext cx="3600000" cy="24050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34" y="3762206"/>
            <a:ext cx="3600000" cy="24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7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Super Resolution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increase the resolution of a single image </a:t>
            </a:r>
            <a:endParaRPr lang="en-US" dirty="0" smtClean="0"/>
          </a:p>
          <a:p>
            <a:endParaRPr lang="en-US" dirty="0"/>
          </a:p>
          <a:p>
            <a:pPr>
              <a:buFont typeface="Courier New" charset="0"/>
              <a:buChar char="o"/>
            </a:pPr>
            <a:r>
              <a:rPr lang="en-US" dirty="0" smtClean="0"/>
              <a:t> Generate Training Data</a:t>
            </a:r>
          </a:p>
          <a:p>
            <a:pPr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smtClean="0"/>
              <a:t>Build NN Model</a:t>
            </a:r>
          </a:p>
          <a:p>
            <a:pPr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smtClean="0"/>
              <a:t>Training</a:t>
            </a:r>
          </a:p>
          <a:p>
            <a:pPr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2" y="722279"/>
            <a:ext cx="252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41" y="722279"/>
            <a:ext cx="2520000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41" y="3602284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2" y="3602284"/>
            <a:ext cx="252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75" y="1341226"/>
            <a:ext cx="2520000" cy="38021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2" y="722277"/>
            <a:ext cx="252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41" y="722279"/>
            <a:ext cx="2520000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41" y="3602284"/>
            <a:ext cx="2520000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2" y="3602284"/>
            <a:ext cx="2520000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75" y="1341225"/>
            <a:ext cx="2520000" cy="38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3219120"/>
            <a:ext cx="2520000" cy="3638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3219120"/>
            <a:ext cx="2520000" cy="3638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82" y="-1636"/>
            <a:ext cx="3060000" cy="30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46" y="-1636"/>
            <a:ext cx="3060000" cy="30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0"/>
            <a:ext cx="2520000" cy="3124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0"/>
            <a:ext cx="2520000" cy="3124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7" y="3258000"/>
            <a:ext cx="5395394" cy="36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6" y="3258000"/>
            <a:ext cx="5395395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3058365" cy="30583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6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smtClean="0"/>
              <a:t>Results: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FSRCNN</a:t>
            </a:r>
            <a:endParaRPr lang="en-US" sz="4000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450165" y="1021427"/>
            <a:ext cx="7740797" cy="28683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slightly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(~</a:t>
            </a:r>
            <a:r>
              <a:rPr lang="zh-CN" altLang="en-US" dirty="0" smtClean="0"/>
              <a:t> </a:t>
            </a:r>
            <a:r>
              <a:rPr lang="en-US" altLang="zh-CN" dirty="0" smtClean="0"/>
              <a:t>1.6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hr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10,000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iterations)</a:t>
            </a:r>
          </a:p>
          <a:p>
            <a:pPr marL="285750" indent="-285750">
              <a:buFont typeface="Courier New" charset="0"/>
              <a:buChar char="o"/>
            </a:pP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373342"/>
              </p:ext>
            </p:extLst>
          </p:nvPr>
        </p:nvGraphicFramePr>
        <p:xfrm>
          <a:off x="671929" y="4444065"/>
          <a:ext cx="3367992" cy="2129742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2664"/>
                <a:gridCol w="1122664"/>
                <a:gridCol w="1122664"/>
              </a:tblGrid>
              <a:tr h="35495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FSRCNN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Bicubic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3549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baby_GT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33.39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32.90</a:t>
                      </a:r>
                    </a:p>
                  </a:txBody>
                  <a:tcPr marL="6350" marR="6350" marT="6350" marB="0" anchor="ctr"/>
                </a:tc>
              </a:tr>
              <a:tr h="3549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bird_GT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31.74</a:t>
                      </a:r>
                    </a:p>
                  </a:txBody>
                  <a:tcPr marL="6350" marR="6350" marT="6350" marB="0" anchor="ctr"/>
                </a:tc>
              </a:tr>
              <a:tr h="3549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butterfly_GT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25.02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22.98</a:t>
                      </a:r>
                    </a:p>
                  </a:txBody>
                  <a:tcPr marL="6350" marR="6350" marT="6350" marB="0" anchor="ctr"/>
                </a:tc>
              </a:tr>
              <a:tr h="3549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head_GT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32.01</a:t>
                      </a:r>
                    </a:p>
                  </a:txBody>
                  <a:tcPr marL="6350" marR="6350" marT="6350" marB="0" anchor="ctr"/>
                </a:tc>
              </a:tr>
              <a:tr h="3549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woman_GT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28.89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27.54</a:t>
                      </a: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4" y="1518600"/>
            <a:ext cx="3772042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36" y="1518600"/>
            <a:ext cx="4398063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26" y="4248936"/>
            <a:ext cx="377468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smtClean="0"/>
              <a:t>Results: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FSRCNN</a:t>
            </a:r>
            <a:endParaRPr lang="en-US" sz="40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0166" y="1032934"/>
            <a:ext cx="7740797" cy="28683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charset="0"/>
              <a:buChar char="o"/>
            </a:pPr>
            <a:r>
              <a:rPr lang="en-US" altLang="zh-CN" dirty="0" smtClean="0"/>
              <a:t>slightly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(~</a:t>
            </a:r>
            <a:r>
              <a:rPr lang="zh-CN" altLang="en-US" dirty="0" smtClean="0"/>
              <a:t> </a:t>
            </a:r>
            <a:r>
              <a:rPr lang="en-US" altLang="zh-CN" dirty="0" smtClean="0"/>
              <a:t>1.6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hr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10,000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iterations)</a:t>
            </a:r>
          </a:p>
          <a:p>
            <a:pPr marL="285750" indent="-285750">
              <a:buFont typeface="Courier New" charset="0"/>
              <a:buChar char="o"/>
            </a:pP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00009"/>
              </p:ext>
            </p:extLst>
          </p:nvPr>
        </p:nvGraphicFramePr>
        <p:xfrm>
          <a:off x="450166" y="4235499"/>
          <a:ext cx="4320000" cy="252000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34624"/>
                <a:gridCol w="717630"/>
                <a:gridCol w="607746"/>
                <a:gridCol w="720000"/>
                <a:gridCol w="720000"/>
                <a:gridCol w="720000"/>
              </a:tblGrid>
              <a:tr h="30284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FSRCNN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Bicubic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FSRCNN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Bicubic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302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baboon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foreman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30.73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29.49</a:t>
                      </a:r>
                    </a:p>
                  </a:txBody>
                  <a:tcPr marL="6350" marR="6350" marT="6350" marB="0" anchor="ctr"/>
                </a:tc>
              </a:tr>
              <a:tr h="302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barbara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lenna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31.09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30.23</a:t>
                      </a:r>
                    </a:p>
                  </a:txBody>
                  <a:tcPr marL="6350" marR="6350" marT="6350" marB="0" anchor="ctr"/>
                </a:tc>
              </a:tr>
              <a:tr h="302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bridge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24.74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24.47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26.35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25.85</a:t>
                      </a:r>
                    </a:p>
                  </a:txBody>
                  <a:tcPr marL="6350" marR="6350" marT="6350" marB="0" anchor="ctr"/>
                </a:tc>
              </a:tr>
              <a:tr h="400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coastguard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monarch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28.40</a:t>
                      </a:r>
                    </a:p>
                  </a:txBody>
                  <a:tcPr marL="6350" marR="6350" marT="6350" marB="0" anchor="ctr"/>
                </a:tc>
              </a:tr>
              <a:tr h="302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22.55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pepper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31.56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30.69</a:t>
                      </a:r>
                    </a:p>
                  </a:txBody>
                  <a:tcPr marL="6350" marR="6350" marT="6350" marB="0" anchor="ctr"/>
                </a:tc>
              </a:tr>
              <a:tr h="302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31.96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ppt3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22.34</a:t>
                      </a:r>
                    </a:p>
                  </a:txBody>
                  <a:tcPr marL="6350" marR="6350" marT="6350" marB="0" anchor="ctr"/>
                </a:tc>
              </a:tr>
              <a:tr h="302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flowers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27.21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26.35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zebra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26.48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25.75</a:t>
                      </a: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1515783"/>
            <a:ext cx="3774684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86" y="1519487"/>
            <a:ext cx="4405039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41" y="4235499"/>
            <a:ext cx="377468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734755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734755"/>
            <a:ext cx="252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97" y="734755"/>
            <a:ext cx="252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97" y="734755"/>
            <a:ext cx="252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97" y="3446687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97" y="3446687"/>
            <a:ext cx="252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3446687"/>
            <a:ext cx="252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3446687"/>
            <a:ext cx="252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63" y="1534408"/>
            <a:ext cx="2520000" cy="37911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63" y="1534407"/>
            <a:ext cx="2520000" cy="37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39" y="261456"/>
            <a:ext cx="3060000" cy="30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0" y="262800"/>
            <a:ext cx="3060000" cy="30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4" y="261456"/>
            <a:ext cx="3060000" cy="30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00" y="262800"/>
            <a:ext cx="3060000" cy="30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63" y="3669211"/>
            <a:ext cx="4614095" cy="30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00" y="3668400"/>
            <a:ext cx="4614095" cy="30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68" y="261456"/>
            <a:ext cx="3060000" cy="30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00" y="262800"/>
            <a:ext cx="3060000" cy="30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12" y="3668400"/>
            <a:ext cx="4597888" cy="30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00" y="3668400"/>
            <a:ext cx="4597888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3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Style Transfer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r>
              <a:rPr lang="en-US" dirty="0" smtClean="0"/>
              <a:t>To extract </a:t>
            </a:r>
            <a:r>
              <a:rPr lang="en-US" dirty="0"/>
              <a:t>Content Targets and Style Targets, and to search for an optimal input image that produces similar response as the content and style </a:t>
            </a:r>
            <a:r>
              <a:rPr lang="en-US" dirty="0" smtClean="0"/>
              <a:t>targets</a:t>
            </a:r>
          </a:p>
          <a:p>
            <a:endParaRPr lang="en-US" dirty="0"/>
          </a:p>
          <a:p>
            <a:pPr>
              <a:buFont typeface="Courier New" charset="0"/>
              <a:buChar char="o"/>
            </a:pPr>
            <a:r>
              <a:rPr lang="en-US" dirty="0" smtClean="0"/>
              <a:t> Extract Content/Style Targets</a:t>
            </a:r>
          </a:p>
          <a:p>
            <a:pPr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smtClean="0"/>
              <a:t>Calculate Loss/Gradients</a:t>
            </a:r>
          </a:p>
          <a:p>
            <a:pPr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smtClean="0"/>
              <a:t>Minimize the Loss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0166" y="301407"/>
            <a:ext cx="8693834" cy="725536"/>
          </a:xfrm>
        </p:spPr>
        <p:txBody>
          <a:bodyPr>
            <a:normAutofit/>
          </a:bodyPr>
          <a:lstStyle/>
          <a:p>
            <a:r>
              <a:rPr lang="en-US" sz="4000" dirty="0"/>
              <a:t>Calculate Content Target and Style Target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9" y="1026943"/>
            <a:ext cx="5530179" cy="5553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78" y="4790309"/>
            <a:ext cx="18859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8" y="3799267"/>
            <a:ext cx="5806737" cy="2820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8" y="1162650"/>
            <a:ext cx="5806738" cy="2414444"/>
          </a:xfrm>
          <a:prstGeom prst="rect">
            <a:avLst/>
          </a:prstGeom>
        </p:spPr>
      </p:pic>
      <p:sp>
        <p:nvSpPr>
          <p:cNvPr id="13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Calculate Loss and Gradients</a:t>
            </a:r>
            <a:endParaRPr lang="en-US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65" y="4966633"/>
            <a:ext cx="3253838" cy="807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105" y="2492230"/>
            <a:ext cx="3101959" cy="547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165" y="1684949"/>
            <a:ext cx="2397231" cy="6849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0165" y="4235239"/>
            <a:ext cx="3062172" cy="6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5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293"/>
          <a:stretch/>
        </p:blipFill>
        <p:spPr>
          <a:xfrm>
            <a:off x="1195209" y="1026943"/>
            <a:ext cx="7203748" cy="5770280"/>
          </a:xfrm>
          <a:prstGeom prst="rect">
            <a:avLst/>
          </a:prstGeom>
        </p:spPr>
      </p:pic>
      <p:sp>
        <p:nvSpPr>
          <p:cNvPr id="13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Calculate Loss and Gradients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906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Generate Training Data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4368800"/>
            <a:ext cx="4902200" cy="248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6943"/>
            <a:ext cx="9144000" cy="31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5" y="1722401"/>
            <a:ext cx="2700000" cy="1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5" y="4026083"/>
            <a:ext cx="2700000" cy="2099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04" y="2104583"/>
            <a:ext cx="5760000" cy="38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5" y="1145655"/>
            <a:ext cx="2700000" cy="1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"/>
          <a:stretch/>
        </p:blipFill>
        <p:spPr>
          <a:xfrm>
            <a:off x="450165" y="3065773"/>
            <a:ext cx="2700000" cy="345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70" y="2046358"/>
            <a:ext cx="5760000" cy="38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1026943"/>
            <a:ext cx="2700000" cy="2024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83" y="1761040"/>
            <a:ext cx="5760000" cy="4318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2" b="1223"/>
          <a:stretch/>
        </p:blipFill>
        <p:spPr>
          <a:xfrm>
            <a:off x="450166" y="3245477"/>
            <a:ext cx="2700000" cy="34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" b="-81"/>
          <a:stretch/>
        </p:blipFill>
        <p:spPr>
          <a:xfrm>
            <a:off x="450166" y="3863661"/>
            <a:ext cx="2160000" cy="2923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1026943"/>
            <a:ext cx="2160000" cy="27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083" y="1026943"/>
            <a:ext cx="4608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 1: Different # of Iterations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0" y="1026942"/>
            <a:ext cx="4316627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75" y="1026942"/>
            <a:ext cx="4316627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9" y="3978000"/>
            <a:ext cx="4316627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74" y="3978000"/>
            <a:ext cx="43166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6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 1: Different # of Iterations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15" y="942338"/>
            <a:ext cx="4316627" cy="28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0" y="3978000"/>
            <a:ext cx="4316627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14" y="3978000"/>
            <a:ext cx="4316627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0" y="942338"/>
            <a:ext cx="43166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 2: </a:t>
            </a:r>
            <a:r>
              <a:rPr lang="en-US" sz="4000" dirty="0"/>
              <a:t>Different Combinations of Style Targets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1" y="975175"/>
            <a:ext cx="4316627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35" y="975175"/>
            <a:ext cx="4316627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1" y="3978000"/>
            <a:ext cx="4316627" cy="28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34" y="3978000"/>
            <a:ext cx="4316627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69" y="2415175"/>
            <a:ext cx="43166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 2: </a:t>
            </a:r>
            <a:r>
              <a:rPr lang="en-US" sz="4000" dirty="0"/>
              <a:t>Different Combinations of Style Targets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" y="978089"/>
            <a:ext cx="4316626" cy="28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59" y="978089"/>
            <a:ext cx="4316626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" y="3906943"/>
            <a:ext cx="4316626" cy="28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59" y="3906943"/>
            <a:ext cx="4316626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70" y="2466943"/>
            <a:ext cx="43166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4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 2: </a:t>
            </a:r>
            <a:r>
              <a:rPr lang="en-US" sz="4000" dirty="0"/>
              <a:t>Different Combinations of Style Targets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8" y="993217"/>
            <a:ext cx="4316628" cy="28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4" y="993217"/>
            <a:ext cx="4316628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8" y="3978000"/>
            <a:ext cx="4316628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4" y="3978000"/>
            <a:ext cx="43166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 2: </a:t>
            </a:r>
            <a:r>
              <a:rPr lang="en-US" sz="4000" dirty="0"/>
              <a:t>Different Combinations of Style Targets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832" y="1021142"/>
            <a:ext cx="4316628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4" y="1021142"/>
            <a:ext cx="4316628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832" y="3978000"/>
            <a:ext cx="4316628" cy="28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4" y="3978000"/>
            <a:ext cx="43166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Results: Loss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1624584"/>
            <a:ext cx="8650224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smtClean="0"/>
              <a:t>Efficiency</a:t>
            </a:r>
            <a:endParaRPr lang="en-US" sz="4000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0165" y="1213660"/>
            <a:ext cx="8114285" cy="4929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000" dirty="0" smtClean="0">
              <a:latin typeface="+mn-lt"/>
            </a:endParaRPr>
          </a:p>
          <a:p>
            <a:pPr marL="342900" indent="-342900">
              <a:buFont typeface="Courier New" charset="0"/>
              <a:buChar char="o"/>
            </a:pPr>
            <a:r>
              <a:rPr lang="en-US" altLang="zh-CN" sz="2000" dirty="0" smtClean="0">
                <a:latin typeface="+mn-lt"/>
              </a:rPr>
              <a:t>mainly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relate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to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the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size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of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content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image,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the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number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of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iterations,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and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the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layers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in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style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targets</a:t>
            </a:r>
            <a:endParaRPr lang="en-US" altLang="zh-CN" sz="2000" dirty="0">
              <a:latin typeface="+mn-lt"/>
            </a:endParaRPr>
          </a:p>
          <a:p>
            <a:endParaRPr lang="en-US" altLang="zh-CN" sz="2000" dirty="0" smtClean="0">
              <a:latin typeface="+mn-lt"/>
            </a:endParaRPr>
          </a:p>
          <a:p>
            <a:endParaRPr lang="en-US" altLang="zh-CN" sz="2000" dirty="0" smtClean="0">
              <a:latin typeface="+mn-lt"/>
            </a:endParaRPr>
          </a:p>
          <a:p>
            <a:r>
              <a:rPr lang="en-US" altLang="zh-CN" sz="2000" dirty="0" smtClean="0">
                <a:latin typeface="+mn-lt"/>
              </a:rPr>
              <a:t>For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640</a:t>
            </a:r>
            <a:r>
              <a:rPr lang="zh-CN" altLang="en-US" sz="2000" dirty="0" smtClean="0">
                <a:latin typeface="+mn-lt"/>
              </a:rPr>
              <a:t>*</a:t>
            </a:r>
            <a:r>
              <a:rPr lang="en-US" altLang="zh-CN" sz="2000" dirty="0" smtClean="0">
                <a:latin typeface="+mn-lt"/>
              </a:rPr>
              <a:t>427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content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image:</a:t>
            </a:r>
          </a:p>
          <a:p>
            <a:pPr marL="342900" indent="-342900">
              <a:buFont typeface="Courier New" charset="0"/>
              <a:buChar char="o"/>
            </a:pPr>
            <a:r>
              <a:rPr lang="en-US" altLang="zh-CN" sz="2000" dirty="0" smtClean="0">
                <a:latin typeface="+mn-lt"/>
              </a:rPr>
              <a:t>32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iterations: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around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1000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s</a:t>
            </a:r>
          </a:p>
          <a:p>
            <a:pPr marL="342900" indent="-342900">
              <a:buFont typeface="Courier New" charset="0"/>
              <a:buChar char="o"/>
            </a:pPr>
            <a:r>
              <a:rPr lang="en-US" altLang="zh-CN" sz="2000" dirty="0" smtClean="0">
                <a:latin typeface="+mn-lt"/>
              </a:rPr>
              <a:t>512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iterations: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around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3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err="1" smtClean="0">
                <a:latin typeface="+mn-lt"/>
              </a:rPr>
              <a:t>hr</a:t>
            </a:r>
            <a:endParaRPr lang="en-US" altLang="zh-CN" sz="2000" dirty="0" smtClean="0">
              <a:latin typeface="+mn-lt"/>
            </a:endParaRPr>
          </a:p>
          <a:p>
            <a:pPr marL="342900" indent="-342900">
              <a:buFont typeface="Courier New" charset="0"/>
              <a:buChar char="o"/>
            </a:pPr>
            <a:endParaRPr lang="en-US" altLang="zh-CN" sz="2000" dirty="0">
              <a:latin typeface="+mn-lt"/>
            </a:endParaRPr>
          </a:p>
          <a:p>
            <a:endParaRPr lang="en-US" altLang="zh-CN" sz="2000" dirty="0" smtClean="0">
              <a:latin typeface="+mn-lt"/>
            </a:endParaRPr>
          </a:p>
          <a:p>
            <a:r>
              <a:rPr lang="en-US" altLang="zh-CN" sz="2000" dirty="0" smtClean="0">
                <a:latin typeface="+mn-lt"/>
              </a:rPr>
              <a:t>With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only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one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layer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in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style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target:</a:t>
            </a:r>
          </a:p>
          <a:p>
            <a:pPr marL="342900" indent="-342900">
              <a:buFont typeface="Courier New" charset="0"/>
              <a:buChar char="o"/>
            </a:pPr>
            <a:r>
              <a:rPr lang="en-US" altLang="zh-CN" sz="2000" dirty="0" smtClean="0">
                <a:latin typeface="+mn-lt"/>
              </a:rPr>
              <a:t>32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iterations: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around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4</a:t>
            </a:r>
            <a:r>
              <a:rPr lang="en-US" altLang="zh-CN" sz="2000" dirty="0" smtClean="0">
                <a:latin typeface="+mn-lt"/>
              </a:rPr>
              <a:t>00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s</a:t>
            </a:r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1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Results: PSNR (Set5)</a:t>
            </a:r>
            <a:endParaRPr lang="en-US" sz="4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456"/>
              </p:ext>
            </p:extLst>
          </p:nvPr>
        </p:nvGraphicFramePr>
        <p:xfrm>
          <a:off x="1632513" y="5010872"/>
          <a:ext cx="6064650" cy="93851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010775"/>
                <a:gridCol w="1010775"/>
                <a:gridCol w="1010775"/>
                <a:gridCol w="1010775"/>
                <a:gridCol w="1010775"/>
                <a:gridCol w="1010775"/>
              </a:tblGrid>
              <a:tr h="31283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baby_GT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bird_GT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butterfly_GT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head_GT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woman_GT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31283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SRCNN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33.34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23.48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32.27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28.03</a:t>
                      </a:r>
                    </a:p>
                  </a:txBody>
                  <a:tcPr marL="6350" marR="6350" marT="6350" marB="0" anchor="ctr"/>
                </a:tc>
              </a:tr>
              <a:tr h="31283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Bicubic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31.68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22.82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27.44</a:t>
                      </a: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0" y="1700442"/>
            <a:ext cx="4328160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8" y="1700442"/>
            <a:ext cx="4328160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8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5" y="738616"/>
            <a:ext cx="252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5" y="738616"/>
            <a:ext cx="2520000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10" y="738616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10" y="738616"/>
            <a:ext cx="252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10" y="3821407"/>
            <a:ext cx="252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10" y="3821407"/>
            <a:ext cx="252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5" y="3821407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5" y="3821407"/>
            <a:ext cx="252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55" y="1357563"/>
            <a:ext cx="2520000" cy="3802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55" y="1357563"/>
            <a:ext cx="2520000" cy="38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0166" y="301407"/>
            <a:ext cx="8693834" cy="72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Results: PSNR (Set14)</a:t>
            </a:r>
            <a:endParaRPr lang="en-US" sz="4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388418"/>
              </p:ext>
            </p:extLst>
          </p:nvPr>
        </p:nvGraphicFramePr>
        <p:xfrm>
          <a:off x="0" y="4701674"/>
          <a:ext cx="9144000" cy="130558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609600"/>
                <a:gridCol w="609600"/>
                <a:gridCol w="609600"/>
                <a:gridCol w="520861"/>
                <a:gridCol w="821802"/>
                <a:gridCol w="590309"/>
                <a:gridCol w="505428"/>
                <a:gridCol w="609600"/>
                <a:gridCol w="609600"/>
                <a:gridCol w="609600"/>
                <a:gridCol w="513144"/>
                <a:gridCol w="706056"/>
                <a:gridCol w="609600"/>
                <a:gridCol w="609600"/>
                <a:gridCol w="609600"/>
              </a:tblGrid>
              <a:tr h="43519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baboon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barbara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bridge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coastguard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face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flowers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foreman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lenna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monarch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pepper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ppt3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zebra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</a:tr>
              <a:tr h="43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SRCNN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24.57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22.28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26.84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30.54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26.15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28.92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23.16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26.59</a:t>
                      </a:r>
                    </a:p>
                  </a:txBody>
                  <a:tcPr marL="6350" marR="6350" marT="6350" marB="0" anchor="ctr"/>
                </a:tc>
              </a:tr>
              <a:tr h="43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Bicubic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869" marR="3869" marT="386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24.29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31.97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26.29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28.65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28.34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29.68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22.40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25.51</a:t>
                      </a: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" y="1599235"/>
            <a:ext cx="4334256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99235"/>
            <a:ext cx="4334256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4" y="60736"/>
            <a:ext cx="3240000" cy="4678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44" y="60736"/>
            <a:ext cx="3240000" cy="46785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9" y="60736"/>
            <a:ext cx="3600000" cy="29454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9" y="60736"/>
            <a:ext cx="3600000" cy="2945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9" y="3209456"/>
            <a:ext cx="5040000" cy="3362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9" y="3209456"/>
            <a:ext cx="5040000" cy="33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968" y="0"/>
            <a:ext cx="4680000" cy="37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968" y="0"/>
            <a:ext cx="4680000" cy="3744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240000" cy="40178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240000" cy="4017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2" y="2898000"/>
            <a:ext cx="3960000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2" y="2898000"/>
            <a:ext cx="3960000" cy="39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63" y="3258000"/>
            <a:ext cx="3600000" cy="36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63" y="3258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1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2103</TotalTime>
  <Words>590</Words>
  <Application>Microsoft Macintosh PowerPoint</Application>
  <PresentationFormat>On-screen Show (4:3)</PresentationFormat>
  <Paragraphs>225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Courier New</vt:lpstr>
      <vt:lpstr>宋体</vt:lpstr>
      <vt:lpstr>Retrospect</vt:lpstr>
      <vt:lpstr>Final Project - Awesome Deep</vt:lpstr>
      <vt:lpstr>Super 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Different Filter Setting #1</vt:lpstr>
      <vt:lpstr>PowerPoint Presentation</vt:lpstr>
      <vt:lpstr>PowerPoint Presentation</vt:lpstr>
      <vt:lpstr>Results: Different Filter Setting #2</vt:lpstr>
      <vt:lpstr>PowerPoint Presentation</vt:lpstr>
      <vt:lpstr>PowerPoint Presentation</vt:lpstr>
      <vt:lpstr>Results: Different Filter Setting #3</vt:lpstr>
      <vt:lpstr>PowerPoint Presentation</vt:lpstr>
      <vt:lpstr>PowerPoint Presentation</vt:lpstr>
      <vt:lpstr>Results: Different Filter Setting #4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Transfer</vt:lpstr>
      <vt:lpstr>Calculate Content Target and Style Target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Modification of Grammar-Based Genetic Programming with Dependence Learning and Bayesian Network Classifier</dc:title>
  <dc:creator>MENG, Zhixiang</dc:creator>
  <cp:lastModifiedBy>Lucas Meng</cp:lastModifiedBy>
  <cp:revision>414</cp:revision>
  <dcterms:created xsi:type="dcterms:W3CDTF">2014-12-10T06:43:17Z</dcterms:created>
  <dcterms:modified xsi:type="dcterms:W3CDTF">2016-12-21T07:58:47Z</dcterms:modified>
</cp:coreProperties>
</file>